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1714" r:id="rId2"/>
  </p:sldIdLst>
  <p:sldSz cx="9144000" cy="6858000" type="screen4x3"/>
  <p:notesSz cx="6735763" cy="986948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FF99"/>
    <a:srgbClr val="FFFFCC"/>
    <a:srgbClr val="F8D1AA"/>
    <a:srgbClr val="FFCCCC"/>
    <a:srgbClr val="CCFF99"/>
    <a:srgbClr val="F3ACA7"/>
    <a:srgbClr val="FFCC99"/>
    <a:srgbClr val="DBF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804" autoAdjust="0"/>
    <p:restoredTop sz="98976" autoAdjust="0"/>
  </p:normalViewPr>
  <p:slideViewPr>
    <p:cSldViewPr>
      <p:cViewPr varScale="1">
        <p:scale>
          <a:sx n="115" d="100"/>
          <a:sy n="115" d="100"/>
        </p:scale>
        <p:origin x="-1620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920" y="-102"/>
      </p:cViewPr>
      <p:guideLst>
        <p:guide orient="horz" pos="3108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8" tIns="45174" rIns="90348" bIns="4517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8" tIns="45174" rIns="90348" bIns="4517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7888"/>
            <a:ext cx="538956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8" tIns="45174" rIns="90348" bIns="451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8" tIns="45174" rIns="90348" bIns="45174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348" tIns="45174" rIns="90348" bIns="45174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D61411-C337-44C0-84CF-1F4B1E51034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940812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992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ja-JP" altLang="en-US" smtClean="0">
                <a:latin typeface="Arial" panose="020B0604020202020204" pitchFamily="34" charset="0"/>
              </a:rPr>
              <a:t>よって、総合的な学習の時間で学習する内容は、これからの厳しい時代を生きていく子どもたちにとって、考えてもらいたい４つをテーマを設定しました。世界にある様々な課題は、環境の問題だけ取り出して、解決できるほど現実は甘くありません。環境問題は、自分たちだけが取り組むのではなく、国際的な協力が必要です。国際的な協力をするためには、お互いの国の文化や生き方を尊重できなくてはなりません。世界の人々と理解し合うには、同じ地球市民として、一人一人を大切にする人権意識が重要です。このように４つのテーマを各学年で学習することは、ﾕﾈｽｺｽｸｰﾙとしてＥＳＤを推進することにもつながります。</a:t>
            </a:r>
            <a:endParaRPr lang="en-US" altLang="ja-JP" smtClean="0">
              <a:latin typeface="Arial" panose="020B0604020202020204" pitchFamily="34" charset="0"/>
            </a:endParaRPr>
          </a:p>
        </p:txBody>
      </p:sp>
      <p:sp>
        <p:nvSpPr>
          <p:cNvPr id="20992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890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8890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8890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8890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8890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8890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6FEF0CE5-FF65-4E19-93BB-13B8FE8F3A78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3742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ja-JP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z="2400" smtClean="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/>
            </p:spPr>
            <p:txBody>
              <a:bodyPr/>
              <a:lstStyle>
                <a:lvl1pPr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>
                  <a:defRPr/>
                </a:pPr>
                <a:endParaRPr kumimoji="0" lang="ja-JP" altLang="ja-JP" sz="2400" smtClean="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435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5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0D3F43-F11B-49A8-B244-E20660FF8AF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457388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3CDDF-CFB4-481F-86F4-D19D857C71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92853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36BCB-3CB5-44A9-B282-A2B79603965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2684984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1FDF5-A8AF-4712-B374-F16EC5BD33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9889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12840-4A05-43B1-BEFF-42CA4135641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71737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93261-8F3E-465B-B387-E1FFDE73D32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860887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83054-5176-46E2-87A5-369928FACC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92096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144437-E4EE-4E72-898E-E3394A5EAA7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343874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0AF65-098E-4550-BE8B-CFE1D331CCB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14188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EA73-A7DE-44C4-9A7A-D6F39B83964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173587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4A062-0227-453E-890D-3F0B99995CA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="" xmlns:p14="http://schemas.microsoft.com/office/powerpoint/2010/main" val="3507197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62663FCF-0E7F-475A-BFB6-DE212C789A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kumimoji="0" lang="ja-JP" altLang="ja-JP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z="2400" smtClean="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/>
          </p:spPr>
          <p:txBody>
            <a:bodyPr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defRPr/>
              </a:pPr>
              <a:endParaRPr kumimoji="0" lang="ja-JP" altLang="ja-JP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332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62" r:id="rId1"/>
    <p:sldLayoutId id="2147485052" r:id="rId2"/>
    <p:sldLayoutId id="2147485053" r:id="rId3"/>
    <p:sldLayoutId id="2147485054" r:id="rId4"/>
    <p:sldLayoutId id="2147485055" r:id="rId5"/>
    <p:sldLayoutId id="2147485056" r:id="rId6"/>
    <p:sldLayoutId id="2147485057" r:id="rId7"/>
    <p:sldLayoutId id="2147485058" r:id="rId8"/>
    <p:sldLayoutId id="2147485059" r:id="rId9"/>
    <p:sldLayoutId id="2147485060" r:id="rId10"/>
    <p:sldLayoutId id="21474850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正方形/長方形 3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30" name="角丸四角形 29"/>
          <p:cNvSpPr/>
          <p:nvPr/>
        </p:nvSpPr>
        <p:spPr bwMode="auto">
          <a:xfrm>
            <a:off x="214313" y="1071563"/>
            <a:ext cx="4286250" cy="17145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　 </a:t>
            </a:r>
            <a:endParaRPr lang="en-US" altLang="ja-JP" sz="3200" dirty="0">
              <a:solidFill>
                <a:schemeClr val="tx1"/>
              </a:solidFill>
            </a:endParaRPr>
          </a:p>
        </p:txBody>
      </p:sp>
      <p:grpSp>
        <p:nvGrpSpPr>
          <p:cNvPr id="208901" name="グループ化 23"/>
          <p:cNvGrpSpPr>
            <a:grpSpLocks/>
          </p:cNvGrpSpPr>
          <p:nvPr/>
        </p:nvGrpSpPr>
        <p:grpSpPr bwMode="auto">
          <a:xfrm>
            <a:off x="168275" y="46038"/>
            <a:ext cx="2143125" cy="1143000"/>
            <a:chOff x="468313" y="857250"/>
            <a:chExt cx="2881312" cy="1836738"/>
          </a:xfrm>
        </p:grpSpPr>
        <p:sp>
          <p:nvSpPr>
            <p:cNvPr id="70669" name="Oval 13"/>
            <p:cNvSpPr>
              <a:spLocks noChangeArrowheads="1"/>
            </p:cNvSpPr>
            <p:nvPr/>
          </p:nvSpPr>
          <p:spPr bwMode="auto">
            <a:xfrm>
              <a:off x="468313" y="857250"/>
              <a:ext cx="2881312" cy="1836738"/>
            </a:xfrm>
            <a:prstGeom prst="ellipse">
              <a:avLst/>
            </a:prstGeom>
            <a:gradFill rotWithShape="1">
              <a:gsLst>
                <a:gs pos="0">
                  <a:srgbClr val="85C76B"/>
                </a:gs>
                <a:gs pos="50000">
                  <a:schemeClr val="bg1"/>
                </a:gs>
                <a:gs pos="100000">
                  <a:srgbClr val="85C76B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892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827088" y="1336675"/>
              <a:ext cx="2232025" cy="87630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ja-JP" alt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環境の教育</a:t>
              </a:r>
            </a:p>
          </p:txBody>
        </p:sp>
      </p:grpSp>
      <p:sp>
        <p:nvSpPr>
          <p:cNvPr id="37918" name="テキスト ボックス 13"/>
          <p:cNvSpPr txBox="1">
            <a:spLocks noChangeArrowheads="1"/>
          </p:cNvSpPr>
          <p:nvPr/>
        </p:nvSpPr>
        <p:spPr bwMode="auto">
          <a:xfrm>
            <a:off x="858838" y="1196975"/>
            <a:ext cx="347187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環境の問題は自分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たちだけが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取り組んでも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だめです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。国際的な協力</a:t>
            </a:r>
            <a:r>
              <a:rPr lang="ja-JP" altLang="en-US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のシステム</a:t>
            </a:r>
            <a:r>
              <a:rPr lang="ja-JP" altLang="en-US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が必要です。</a:t>
            </a:r>
            <a:endParaRPr lang="en-US" altLang="ja-JP" sz="2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grpSp>
        <p:nvGrpSpPr>
          <p:cNvPr id="3" name="グループ化 40"/>
          <p:cNvGrpSpPr>
            <a:grpSpLocks/>
          </p:cNvGrpSpPr>
          <p:nvPr/>
        </p:nvGrpSpPr>
        <p:grpSpPr bwMode="auto">
          <a:xfrm>
            <a:off x="214313" y="3994150"/>
            <a:ext cx="4286250" cy="1714500"/>
            <a:chOff x="214313" y="3994150"/>
            <a:chExt cx="4286250" cy="1714500"/>
          </a:xfrm>
          <a:solidFill>
            <a:schemeClr val="bg1"/>
          </a:solidFill>
        </p:grpSpPr>
        <p:sp>
          <p:nvSpPr>
            <p:cNvPr id="31" name="角丸四角形 30"/>
            <p:cNvSpPr/>
            <p:nvPr/>
          </p:nvSpPr>
          <p:spPr bwMode="auto">
            <a:xfrm>
              <a:off x="214313" y="3994150"/>
              <a:ext cx="4286250" cy="17145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3200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208927" name="テキスト ボックス 13"/>
            <p:cNvSpPr txBox="1">
              <a:spLocks noChangeArrowheads="1"/>
            </p:cNvSpPr>
            <p:nvPr/>
          </p:nvSpPr>
          <p:spPr bwMode="auto">
            <a:xfrm>
              <a:off x="396111" y="4090748"/>
              <a:ext cx="3890137" cy="156966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 smtClean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人</a:t>
              </a:r>
              <a:r>
                <a:rPr lang="ja-JP" altLang="en-US" sz="24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が人として生きて</a:t>
              </a:r>
              <a:r>
                <a:rPr lang="ja-JP" altLang="en-US" sz="2400" dirty="0" smtClean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いくに</a:t>
              </a:r>
              <a:endParaRPr lang="en-US" altLang="ja-JP" sz="2400" dirty="0" smtClean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 smtClean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は環境が重要です。</a:t>
              </a:r>
              <a:endPara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この４つの視点は、相互に</a:t>
              </a:r>
              <a:endPara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関連し合っているのです。</a:t>
              </a:r>
              <a:endPara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</p:grpSp>
      <p:grpSp>
        <p:nvGrpSpPr>
          <p:cNvPr id="4" name="グループ化 39"/>
          <p:cNvGrpSpPr>
            <a:grpSpLocks/>
          </p:cNvGrpSpPr>
          <p:nvPr/>
        </p:nvGrpSpPr>
        <p:grpSpPr bwMode="auto">
          <a:xfrm>
            <a:off x="4643438" y="1143000"/>
            <a:ext cx="4286250" cy="1714500"/>
            <a:chOff x="4643438" y="1143000"/>
            <a:chExt cx="4286250" cy="1714500"/>
          </a:xfrm>
          <a:solidFill>
            <a:schemeClr val="bg1"/>
          </a:solidFill>
        </p:grpSpPr>
        <p:sp>
          <p:nvSpPr>
            <p:cNvPr id="32" name="角丸四角形 31"/>
            <p:cNvSpPr/>
            <p:nvPr/>
          </p:nvSpPr>
          <p:spPr bwMode="auto">
            <a:xfrm>
              <a:off x="4643438" y="1143000"/>
              <a:ext cx="4286250" cy="1714500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3200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208925" name="テキスト ボックス 13"/>
            <p:cNvSpPr txBox="1">
              <a:spLocks noChangeArrowheads="1"/>
            </p:cNvSpPr>
            <p:nvPr/>
          </p:nvSpPr>
          <p:spPr bwMode="auto">
            <a:xfrm>
              <a:off x="4929173" y="1214879"/>
              <a:ext cx="3877985" cy="1569660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国際的な協力のためには、</a:t>
              </a:r>
              <a:endParaRPr lang="en-US" altLang="ja-JP" sz="24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お互いの国の文化や生き方</a:t>
              </a:r>
              <a:endParaRPr lang="en-US" altLang="ja-JP" sz="24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を尊重できなくては、協力</a:t>
              </a:r>
              <a:endParaRPr lang="en-US" altLang="ja-JP" sz="24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なんてできません。</a:t>
              </a:r>
              <a:endParaRPr lang="en-US" altLang="ja-JP" sz="240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</p:grpSp>
      <p:sp>
        <p:nvSpPr>
          <p:cNvPr id="29" name="右矢印 28"/>
          <p:cNvSpPr/>
          <p:nvPr/>
        </p:nvSpPr>
        <p:spPr>
          <a:xfrm>
            <a:off x="2608263" y="228600"/>
            <a:ext cx="4143375" cy="64293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pSp>
        <p:nvGrpSpPr>
          <p:cNvPr id="5" name="グループ化 41"/>
          <p:cNvGrpSpPr>
            <a:grpSpLocks/>
          </p:cNvGrpSpPr>
          <p:nvPr/>
        </p:nvGrpSpPr>
        <p:grpSpPr bwMode="auto">
          <a:xfrm>
            <a:off x="204788" y="5607050"/>
            <a:ext cx="6510337" cy="1108075"/>
            <a:chOff x="204788" y="5606591"/>
            <a:chExt cx="6510337" cy="1108534"/>
          </a:xfrm>
        </p:grpSpPr>
        <p:grpSp>
          <p:nvGrpSpPr>
            <p:cNvPr id="208920" name="グループ化 24"/>
            <p:cNvGrpSpPr>
              <a:grpSpLocks/>
            </p:cNvGrpSpPr>
            <p:nvPr/>
          </p:nvGrpSpPr>
          <p:grpSpPr bwMode="auto">
            <a:xfrm>
              <a:off x="204788" y="5606591"/>
              <a:ext cx="2104966" cy="1108534"/>
              <a:chOff x="5950840" y="752758"/>
              <a:chExt cx="2881313" cy="1836738"/>
            </a:xfrm>
          </p:grpSpPr>
          <p:sp>
            <p:nvSpPr>
              <p:cNvPr id="70671" name="Oval 15"/>
              <p:cNvSpPr>
                <a:spLocks noChangeArrowheads="1"/>
              </p:cNvSpPr>
              <p:nvPr/>
            </p:nvSpPr>
            <p:spPr bwMode="auto">
              <a:xfrm>
                <a:off x="5950840" y="752758"/>
                <a:ext cx="2881394" cy="1836738"/>
              </a:xfrm>
              <a:prstGeom prst="ellipse">
                <a:avLst/>
              </a:prstGeom>
              <a:gradFill rotWithShape="1">
                <a:gsLst>
                  <a:gs pos="49000">
                    <a:schemeClr val="bg1"/>
                  </a:gs>
                  <a:gs pos="7000">
                    <a:srgbClr val="FEE7F2"/>
                  </a:gs>
                  <a:gs pos="0">
                    <a:srgbClr val="FAC77D"/>
                  </a:gs>
                  <a:gs pos="100000">
                    <a:srgbClr val="FBA97D"/>
                  </a:gs>
                  <a:gs pos="91000">
                    <a:srgbClr val="FBD49C"/>
                  </a:gs>
                  <a:gs pos="74000">
                    <a:srgbClr val="FEE7F2"/>
                  </a:gs>
                </a:gsLst>
                <a:lin ang="10800000" scaled="0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endParaRPr lang="ja-JP" altLang="en-US">
                  <a:latin typeface="Arial" charset="0"/>
                  <a:ea typeface="ＭＳ Ｐゴシック" charset="-128"/>
                </a:endParaRPr>
              </a:p>
            </p:txBody>
          </p:sp>
          <p:sp>
            <p:nvSpPr>
              <p:cNvPr id="208923" name="WordArt 14"/>
              <p:cNvSpPr>
                <a:spLocks noChangeArrowheads="1" noChangeShapeType="1" noTextEdit="1"/>
              </p:cNvSpPr>
              <p:nvPr/>
            </p:nvSpPr>
            <p:spPr bwMode="auto">
              <a:xfrm>
                <a:off x="6258533" y="1285859"/>
                <a:ext cx="2277282" cy="795902"/>
              </a:xfrm>
              <a:prstGeom prst="rect">
                <a:avLst/>
              </a:prstGeom>
            </p:spPr>
            <p:txBody>
              <a:bodyPr wrap="none" fromWordArt="1">
                <a:prstTxWarp prst="textSlantUp">
                  <a:avLst>
                    <a:gd name="adj" fmla="val 0"/>
                  </a:avLst>
                </a:prstTxWarp>
              </a:bodyPr>
              <a:lstStyle/>
              <a:p>
                <a:pPr algn="ctr"/>
                <a:r>
                  <a:rPr lang="ja-JP" altLang="en-US" sz="3600" kern="10">
                    <a:ln w="9525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solidFill>
                      <a:srgbClr val="000000"/>
                    </a:solidFill>
                    <a:latin typeface="ＭＳ Ｐゴシック" panose="020B0600070205080204" pitchFamily="50" charset="-128"/>
                  </a:rPr>
                  <a:t>人権・命の教育</a:t>
                </a:r>
              </a:p>
            </p:txBody>
          </p:sp>
        </p:grpSp>
        <p:sp>
          <p:nvSpPr>
            <p:cNvPr id="37" name="右矢印 36"/>
            <p:cNvSpPr/>
            <p:nvPr/>
          </p:nvSpPr>
          <p:spPr>
            <a:xfrm rot="10800000">
              <a:off x="2571750" y="6000454"/>
              <a:ext cx="4143375" cy="64320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ja-JP" altLang="en-US"/>
            </a:p>
          </p:txBody>
        </p:sp>
      </p:grpSp>
      <p:grpSp>
        <p:nvGrpSpPr>
          <p:cNvPr id="7" name="グループ化 39"/>
          <p:cNvGrpSpPr>
            <a:grpSpLocks/>
          </p:cNvGrpSpPr>
          <p:nvPr/>
        </p:nvGrpSpPr>
        <p:grpSpPr bwMode="auto">
          <a:xfrm>
            <a:off x="4602163" y="4000500"/>
            <a:ext cx="4286250" cy="1714500"/>
            <a:chOff x="4602480" y="4000504"/>
            <a:chExt cx="4286174" cy="1714591"/>
          </a:xfrm>
          <a:solidFill>
            <a:schemeClr val="bg1"/>
          </a:solidFill>
        </p:grpSpPr>
        <p:sp>
          <p:nvSpPr>
            <p:cNvPr id="33" name="角丸四角形 32"/>
            <p:cNvSpPr/>
            <p:nvPr/>
          </p:nvSpPr>
          <p:spPr>
            <a:xfrm>
              <a:off x="4602480" y="4000504"/>
              <a:ext cx="4286174" cy="1714591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ja-JP" altLang="en-US" sz="3200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208919" name="テキスト ボックス 13"/>
            <p:cNvSpPr txBox="1">
              <a:spLocks noChangeArrowheads="1"/>
            </p:cNvSpPr>
            <p:nvPr/>
          </p:nvSpPr>
          <p:spPr bwMode="auto">
            <a:xfrm>
              <a:off x="5034549" y="4071942"/>
              <a:ext cx="3570145" cy="1569743"/>
            </a:xfrm>
            <a:prstGeom prst="rect">
              <a:avLst/>
            </a:prstGeom>
            <a:grp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anose="05000000000000000000" pitchFamily="2" charset="2"/>
                <a:buChar char="n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anose="05000000000000000000" pitchFamily="2" charset="2"/>
                <a:buChar char="¨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n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¨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anose="05000000000000000000" pitchFamily="2" charset="2"/>
                <a:buChar char="§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いろいろな国の文化や</a:t>
              </a:r>
              <a:endPara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生き方を知る土台には、</a:t>
              </a:r>
              <a:endPara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人間として尊重し合う</a:t>
              </a:r>
              <a:endPara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ja-JP" altLang="en-US" sz="2400" dirty="0">
                  <a:latin typeface="HG創英角ﾎﾟｯﾌﾟ体" panose="040B0A09000000000000" pitchFamily="49" charset="-128"/>
                  <a:ea typeface="HG創英角ﾎﾟｯﾌﾟ体" panose="040B0A09000000000000" pitchFamily="49" charset="-128"/>
                </a:rPr>
                <a:t>信頼関係が大切です。</a:t>
              </a:r>
              <a:endParaRPr lang="en-US" altLang="ja-JP" sz="2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endParaRPr>
            </a:p>
          </p:txBody>
        </p:sp>
      </p:grpSp>
      <p:grpSp>
        <p:nvGrpSpPr>
          <p:cNvPr id="8" name="グループ化 26"/>
          <p:cNvGrpSpPr>
            <a:grpSpLocks/>
          </p:cNvGrpSpPr>
          <p:nvPr/>
        </p:nvGrpSpPr>
        <p:grpSpPr bwMode="auto">
          <a:xfrm>
            <a:off x="6921500" y="5573713"/>
            <a:ext cx="2071688" cy="1171575"/>
            <a:chOff x="466725" y="4132263"/>
            <a:chExt cx="2881313" cy="1836737"/>
          </a:xfrm>
        </p:grpSpPr>
        <p:sp>
          <p:nvSpPr>
            <p:cNvPr id="70673" name="Oval 17"/>
            <p:cNvSpPr>
              <a:spLocks noChangeArrowheads="1"/>
            </p:cNvSpPr>
            <p:nvPr/>
          </p:nvSpPr>
          <p:spPr bwMode="auto">
            <a:xfrm>
              <a:off x="466725" y="4132263"/>
              <a:ext cx="2881313" cy="1836737"/>
            </a:xfrm>
            <a:prstGeom prst="ellipse">
              <a:avLst/>
            </a:prstGeom>
            <a:gradFill rotWithShape="1">
              <a:gsLst>
                <a:gs pos="0">
                  <a:srgbClr val="F5F79B">
                    <a:lumMod val="68000"/>
                  </a:srgbClr>
                </a:gs>
                <a:gs pos="50000">
                  <a:schemeClr val="bg1"/>
                </a:gs>
                <a:gs pos="100000">
                  <a:srgbClr val="F5F79B">
                    <a:lumMod val="74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891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825500" y="4610100"/>
              <a:ext cx="2232025" cy="877888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ja-JP" alt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多文化の理解</a:t>
              </a:r>
            </a:p>
          </p:txBody>
        </p:sp>
      </p:grpSp>
      <p:sp>
        <p:nvSpPr>
          <p:cNvPr id="38" name="右矢印 37"/>
          <p:cNvSpPr/>
          <p:nvPr/>
        </p:nvSpPr>
        <p:spPr>
          <a:xfrm rot="5400000">
            <a:off x="7830344" y="3107531"/>
            <a:ext cx="1714500" cy="64293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sp>
        <p:nvSpPr>
          <p:cNvPr id="34" name="右矢印 33"/>
          <p:cNvSpPr/>
          <p:nvPr/>
        </p:nvSpPr>
        <p:spPr>
          <a:xfrm rot="16200000">
            <a:off x="-284956" y="2885281"/>
            <a:ext cx="1714500" cy="64293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  <p:grpSp>
        <p:nvGrpSpPr>
          <p:cNvPr id="9" name="グループ化 25"/>
          <p:cNvGrpSpPr>
            <a:grpSpLocks/>
          </p:cNvGrpSpPr>
          <p:nvPr/>
        </p:nvGrpSpPr>
        <p:grpSpPr bwMode="auto">
          <a:xfrm>
            <a:off x="6975475" y="79375"/>
            <a:ext cx="2033588" cy="1112838"/>
            <a:chOff x="5867400" y="4133850"/>
            <a:chExt cx="2881313" cy="1836738"/>
          </a:xfrm>
        </p:grpSpPr>
        <p:sp>
          <p:nvSpPr>
            <p:cNvPr id="70675" name="Oval 19"/>
            <p:cNvSpPr>
              <a:spLocks noChangeArrowheads="1"/>
            </p:cNvSpPr>
            <p:nvPr/>
          </p:nvSpPr>
          <p:spPr bwMode="auto">
            <a:xfrm>
              <a:off x="5867400" y="4133850"/>
              <a:ext cx="2881313" cy="1836738"/>
            </a:xfrm>
            <a:prstGeom prst="ellipse">
              <a:avLst/>
            </a:prstGeom>
            <a:gradFill rotWithShape="1">
              <a:gsLst>
                <a:gs pos="0">
                  <a:srgbClr val="7779D7">
                    <a:lumMod val="56000"/>
                    <a:lumOff val="44000"/>
                  </a:srgbClr>
                </a:gs>
                <a:gs pos="51000">
                  <a:schemeClr val="bg1"/>
                </a:gs>
                <a:gs pos="100000">
                  <a:srgbClr val="7779D7">
                    <a:lumMod val="54000"/>
                    <a:lumOff val="46000"/>
                  </a:srgbClr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08915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6226175" y="4613275"/>
              <a:ext cx="2232025" cy="876300"/>
            </a:xfrm>
            <a:prstGeom prst="rect">
              <a:avLst/>
            </a:prstGeom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ja-JP" alt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00"/>
                  </a:solidFill>
                  <a:latin typeface="ＭＳ Ｐゴシック" panose="020B0600070205080204" pitchFamily="50" charset="-128"/>
                </a:rPr>
                <a:t>国際的な協力</a:t>
              </a:r>
            </a:p>
          </p:txBody>
        </p:sp>
      </p:grpSp>
      <p:sp>
        <p:nvSpPr>
          <p:cNvPr id="40" name="正方形/長方形 39"/>
          <p:cNvSpPr/>
          <p:nvPr/>
        </p:nvSpPr>
        <p:spPr>
          <a:xfrm>
            <a:off x="1758929" y="3508806"/>
            <a:ext cx="600079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ja-JP" altLang="en-US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（教科</a:t>
            </a:r>
            <a:r>
              <a:rPr lang="ja-JP" altLang="en-US" sz="2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・領域の学びを</a:t>
            </a:r>
            <a:r>
              <a:rPr lang="ja-JP" altLang="en-US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つなぐ</a:t>
            </a:r>
            <a:r>
              <a:rPr lang="en-US" altLang="ja-JP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4</a:t>
            </a:r>
            <a:r>
              <a:rPr lang="ja-JP" altLang="en-US" sz="24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つの</a:t>
            </a:r>
            <a:r>
              <a:rPr lang="ja-JP" altLang="en-US" sz="2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視点）</a:t>
            </a:r>
            <a:endParaRPr lang="ja-JP" altLang="en-US" sz="2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500167" y="2916233"/>
            <a:ext cx="63722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持続可能な世界のための</a:t>
            </a:r>
            <a:r>
              <a:rPr kumimoji="1" lang="en-US" altLang="ja-JP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4</a:t>
            </a:r>
            <a:r>
              <a:rPr kumimoji="1" lang="ja-JP" altLang="en-US" sz="3200" dirty="0" err="1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つの</a:t>
            </a:r>
            <a:r>
              <a:rPr kumimoji="1" lang="ja-JP" altLang="en-US" sz="3200" dirty="0" smtClean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視点</a:t>
            </a:r>
            <a:endParaRPr kumimoji="1"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7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7918" grpId="0"/>
      <p:bldP spid="29" grpId="0" animBg="1"/>
      <p:bldP spid="38" grpId="0" animBg="1"/>
      <p:bldP spid="34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6">
            <a:lumMod val="75000"/>
          </a:schemeClr>
        </a:solidFill>
        <a:ln>
          <a:solidFill>
            <a:schemeClr val="tx1"/>
          </a:solidFill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47369</TotalTime>
  <Words>286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Pixel</vt:lpstr>
      <vt:lpstr>スライド 1</vt:lpstr>
    </vt:vector>
  </TitlesOfParts>
  <Company>平井南小学校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手島利夫</dc:creator>
  <cp:lastModifiedBy>sakai</cp:lastModifiedBy>
  <cp:revision>1058</cp:revision>
  <cp:lastPrinted>2016-07-21T05:21:21Z</cp:lastPrinted>
  <dcterms:created xsi:type="dcterms:W3CDTF">2005-10-31T04:14:17Z</dcterms:created>
  <dcterms:modified xsi:type="dcterms:W3CDTF">2018-03-12T14:26:47Z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0008002ef6000000000001024130</vt:lpwstr>
  </property>
</Properties>
</file>